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BF9A6-99A0-42DA-8D82-B5368F92F02F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69BB1-238D-42B5-A171-28C619BD8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518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69BB1-238D-42B5-A171-28C619BD86D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529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49FC-373E-49A9-958B-FA3C721281FA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3B5A03F-DF71-4946-85CF-C08D160DEB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49FC-373E-49A9-958B-FA3C721281FA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A03F-DF71-4946-85CF-C08D160DE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49FC-373E-49A9-958B-FA3C721281FA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A03F-DF71-4946-85CF-C08D160DE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49FC-373E-49A9-958B-FA3C721281FA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A03F-DF71-4946-85CF-C08D160DEB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49FC-373E-49A9-958B-FA3C721281FA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3B5A03F-DF71-4946-85CF-C08D160DE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49FC-373E-49A9-958B-FA3C721281FA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A03F-DF71-4946-85CF-C08D160DEB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49FC-373E-49A9-958B-FA3C721281FA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A03F-DF71-4946-85CF-C08D160DEB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49FC-373E-49A9-958B-FA3C721281FA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A03F-DF71-4946-85CF-C08D160DE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49FC-373E-49A9-958B-FA3C721281FA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A03F-DF71-4946-85CF-C08D160DE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49FC-373E-49A9-958B-FA3C721281FA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A03F-DF71-4946-85CF-C08D160DEB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49FC-373E-49A9-958B-FA3C721281FA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3B5A03F-DF71-4946-85CF-C08D160DEB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4049FC-373E-49A9-958B-FA3C721281FA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3B5A03F-DF71-4946-85CF-C08D160DE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ОФОРМЛЕНИЕ ПАТЕНТА НА РАБОТУ ИНОСТРАННОМУ ГРАЖДАНИНУ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3356992"/>
            <a:ext cx="8568952" cy="316835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 dirty="0" smtClean="0"/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Патент</a:t>
            </a:r>
            <a:r>
              <a:rPr lang="ru-RU" sz="2400" dirty="0" smtClean="0">
                <a:solidFill>
                  <a:schemeClr val="tx1"/>
                </a:solidFill>
              </a:rPr>
              <a:t> – это документ, который дает право иностранному гражданину прибывшему в Россию в безвизовом порядке работать у физического или юридического лица.</a:t>
            </a:r>
          </a:p>
          <a:p>
            <a:pPr algn="just"/>
            <a:endParaRPr lang="ru-RU" sz="2400" b="1" i="1" dirty="0" smtClean="0">
              <a:solidFill>
                <a:schemeClr val="tx1"/>
              </a:solidFill>
            </a:endParaRP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Внимание! </a:t>
            </a:r>
            <a:r>
              <a:rPr lang="ru-RU" sz="2400" i="1" dirty="0" smtClean="0">
                <a:solidFill>
                  <a:schemeClr val="tx1"/>
                </a:solidFill>
              </a:rPr>
              <a:t>По патенту можно работать только </a:t>
            </a:r>
          </a:p>
          <a:p>
            <a:pPr algn="ctr"/>
            <a:r>
              <a:rPr lang="ru-RU" sz="2400" i="1" dirty="0" smtClean="0">
                <a:solidFill>
                  <a:schemeClr val="tx1"/>
                </a:solidFill>
              </a:rPr>
              <a:t>в том регионе, где он был получен.</a:t>
            </a:r>
          </a:p>
          <a:p>
            <a:pPr algn="just"/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Шаг 1. Иностранный гражданин приехал в Россию </a:t>
            </a:r>
            <a:br>
              <a:rPr lang="ru-RU" sz="2400" dirty="0" smtClean="0"/>
            </a:br>
            <a:r>
              <a:rPr lang="ru-RU" sz="2400" dirty="0" smtClean="0"/>
              <a:t>из безвизовой страны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99592" y="2780928"/>
            <a:ext cx="331236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При пересечении границы иностранному гражданину необходимо заполнить миграционную карту. </a:t>
            </a:r>
          </a:p>
          <a:p>
            <a:pPr algn="just"/>
            <a:endParaRPr lang="ru-RU" sz="1200" i="1" dirty="0" smtClean="0"/>
          </a:p>
          <a:p>
            <a:pPr algn="just"/>
            <a:r>
              <a:rPr lang="ru-RU" sz="1200" i="1" dirty="0" smtClean="0"/>
              <a:t>Если мигрант приехал работать, то должен указать в миграционной карте цель въезда – </a:t>
            </a:r>
            <a:r>
              <a:rPr lang="ru-RU" sz="1200" b="1" i="1" dirty="0" smtClean="0"/>
              <a:t>«РАБОТА»</a:t>
            </a:r>
          </a:p>
          <a:p>
            <a:pPr algn="just"/>
            <a:endParaRPr lang="ru-RU" sz="1200" dirty="0" smtClean="0"/>
          </a:p>
          <a:p>
            <a:pPr algn="just"/>
            <a:r>
              <a:rPr lang="ru-RU" sz="1200" i="1" dirty="0" smtClean="0"/>
              <a:t>Если иностранный гражданин прибыл не с целью трудовой деятельности, тогда длительность его пребывания в России не может превышать </a:t>
            </a:r>
            <a:r>
              <a:rPr lang="ru-RU" sz="1200" b="1" i="1" dirty="0" smtClean="0"/>
              <a:t>90 суток </a:t>
            </a:r>
            <a:r>
              <a:rPr lang="ru-RU" sz="1200" i="1" dirty="0" smtClean="0"/>
              <a:t>в течение каждого периода (</a:t>
            </a:r>
            <a:r>
              <a:rPr lang="ru-RU" sz="1200" b="1" i="1" dirty="0" smtClean="0"/>
              <a:t>180 суток</a:t>
            </a:r>
            <a:r>
              <a:rPr lang="ru-RU" sz="1200" i="1" dirty="0" smtClean="0"/>
              <a:t>)</a:t>
            </a:r>
            <a:endParaRPr lang="ru-RU" sz="12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5292080" y="2780928"/>
            <a:ext cx="338437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Иностранный гражданин встает на миграционный учет в течение </a:t>
            </a:r>
            <a:r>
              <a:rPr lang="ru-RU" sz="1200" b="1" dirty="0" smtClean="0"/>
              <a:t>7 дней </a:t>
            </a:r>
            <a:r>
              <a:rPr lang="ru-RU" sz="1200" dirty="0" smtClean="0"/>
              <a:t>по месту своего  пребывания</a:t>
            </a:r>
          </a:p>
          <a:p>
            <a:pPr algn="just"/>
            <a:r>
              <a:rPr lang="ru-RU" sz="1200" dirty="0" smtClean="0"/>
              <a:t>(</a:t>
            </a:r>
            <a:r>
              <a:rPr lang="ru-RU" sz="1100" i="1" dirty="0" smtClean="0"/>
              <a:t>в течение </a:t>
            </a:r>
            <a:r>
              <a:rPr lang="ru-RU" sz="1100" b="1" i="1" dirty="0" smtClean="0"/>
              <a:t>30 дней </a:t>
            </a:r>
            <a:r>
              <a:rPr lang="ru-RU" sz="1100" i="1" dirty="0" smtClean="0"/>
              <a:t>для граждан: Белоруссии, Казахстана,  Армении, Киргизии ;</a:t>
            </a:r>
          </a:p>
          <a:p>
            <a:pPr algn="just"/>
            <a:r>
              <a:rPr lang="ru-RU" sz="1100" i="1" dirty="0" smtClean="0"/>
              <a:t>в течение </a:t>
            </a:r>
            <a:r>
              <a:rPr lang="ru-RU" sz="1100" b="1" i="1" dirty="0" smtClean="0"/>
              <a:t>15 дней </a:t>
            </a:r>
            <a:r>
              <a:rPr lang="ru-RU" sz="1100" i="1" dirty="0" smtClean="0"/>
              <a:t>для граждан Таджикистана;</a:t>
            </a:r>
          </a:p>
          <a:p>
            <a:pPr algn="just"/>
            <a:r>
              <a:rPr lang="ru-RU" sz="1100" i="1" dirty="0" smtClean="0"/>
              <a:t>в течение </a:t>
            </a:r>
            <a:r>
              <a:rPr lang="ru-RU" sz="1100" b="1" i="1" dirty="0" smtClean="0"/>
              <a:t>90 дней </a:t>
            </a:r>
            <a:r>
              <a:rPr lang="ru-RU" sz="1100" i="1" dirty="0" smtClean="0"/>
              <a:t>для граждан Украины)</a:t>
            </a:r>
          </a:p>
          <a:p>
            <a:pPr algn="just"/>
            <a:endParaRPr lang="ru-RU" sz="1100" i="1" dirty="0" smtClean="0"/>
          </a:p>
          <a:p>
            <a:pPr algn="just"/>
            <a:r>
              <a:rPr lang="ru-RU" sz="1100" dirty="0" smtClean="0"/>
              <a:t>Принимающая сторона иностранного гражданина может это сделать в миграционной службе, многофункциональных центрах  или на «Почте России»</a:t>
            </a:r>
            <a:endParaRPr lang="ru-RU" sz="1100" dirty="0"/>
          </a:p>
        </p:txBody>
      </p:sp>
      <p:pic>
        <p:nvPicPr>
          <p:cNvPr id="2050" name="Picture 2" descr="C:\Users\igerasev\Desktop\141226_122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908720"/>
            <a:ext cx="2498159" cy="183600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</p:pic>
      <p:pic>
        <p:nvPicPr>
          <p:cNvPr id="2051" name="Picture 3" descr="C:\Users\igerasev\Desktop\156_bi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340768"/>
            <a:ext cx="2442640" cy="115200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</p:pic>
      <p:pic>
        <p:nvPicPr>
          <p:cNvPr id="2052" name="Picture 4" descr="C:\Users\igerasev\Desktop\boundary-monumen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628800"/>
            <a:ext cx="1440160" cy="1016888"/>
          </a:xfrm>
          <a:prstGeom prst="rect">
            <a:avLst/>
          </a:prstGeom>
          <a:noFill/>
        </p:spPr>
      </p:pic>
      <p:sp>
        <p:nvSpPr>
          <p:cNvPr id="9" name="Стрелка вправо 8"/>
          <p:cNvSpPr/>
          <p:nvPr/>
        </p:nvSpPr>
        <p:spPr>
          <a:xfrm>
            <a:off x="4572000" y="17008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5536" y="5445224"/>
            <a:ext cx="8424936" cy="115212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Гражданам государств – участников Евразийского экономического союза </a:t>
            </a:r>
            <a:r>
              <a:rPr lang="ru-RU" b="1" dirty="0" smtClean="0">
                <a:solidFill>
                  <a:schemeClr val="tx1"/>
                </a:solidFill>
              </a:rPr>
              <a:t>(Белоруссия, Казахстан, Армения и Киргизия)</a:t>
            </a:r>
            <a:r>
              <a:rPr lang="ru-RU" dirty="0" smtClean="0">
                <a:solidFill>
                  <a:schemeClr val="tx1"/>
                </a:solidFill>
              </a:rPr>
              <a:t>, прибывшим трудиться в Россию не надо оформлять патент – они должны заключить трудовой договор с работодателем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Шаг 2. Оформление пакета документов, оплата и получение патента</a:t>
            </a:r>
            <a:endParaRPr lang="ru-R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6084168" y="5589240"/>
            <a:ext cx="2844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Выдача готового патента </a:t>
            </a:r>
          </a:p>
          <a:p>
            <a:pPr algn="ctr"/>
            <a:r>
              <a:rPr lang="ru-RU" sz="1200" dirty="0" smtClean="0"/>
              <a:t>(</a:t>
            </a:r>
            <a:r>
              <a:rPr lang="ru-RU" sz="1200" i="1" dirty="0" smtClean="0"/>
              <a:t>не позднее </a:t>
            </a:r>
            <a:r>
              <a:rPr lang="ru-RU" sz="1200" b="1" i="1" dirty="0" smtClean="0"/>
              <a:t>10 рабочих дней </a:t>
            </a:r>
          </a:p>
          <a:p>
            <a:pPr algn="ctr"/>
            <a:r>
              <a:rPr lang="ru-RU" sz="1200" i="1" dirty="0" smtClean="0"/>
              <a:t>после подачи всех документов)</a:t>
            </a:r>
            <a:endParaRPr lang="ru-RU" sz="12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899592" y="2276872"/>
            <a:ext cx="2736304" cy="2880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827584" y="2780928"/>
            <a:ext cx="28803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200" dirty="0" smtClean="0"/>
              <a:t> заявление о выдаче патента 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/>
              <a:t> паспорт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/>
              <a:t> полис добровольного медицинского страхования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/>
              <a:t> справка об отсутствии опасных заболеваний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/>
              <a:t> документ о знании русского языка, истории и основ права России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/>
              <a:t> миграционная карта с целью въезда – </a:t>
            </a:r>
            <a:r>
              <a:rPr lang="ru-RU" sz="1200" b="1" dirty="0" smtClean="0"/>
              <a:t>«РАБОТА»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/>
              <a:t>в случае нарушения срока подачи документов для оформления патента предоставляется квитанция об оплате штрафа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11560" y="2636912"/>
            <a:ext cx="3312368" cy="38884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971600" y="2276872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ПАКЕТ ДОКУМЕНТОВ</a:t>
            </a:r>
            <a:endParaRPr lang="ru-RU" sz="1200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95536" y="2132856"/>
            <a:ext cx="3744416" cy="46085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                          </a:t>
            </a:r>
            <a:endParaRPr lang="ru-RU" dirty="0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323528" y="548680"/>
            <a:ext cx="8568952" cy="1512168"/>
          </a:xfrm>
          <a:prstGeom prst="triangle">
            <a:avLst>
              <a:gd name="adj" fmla="val 4986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C:\Users\igerasev\Desktop\patent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3429000"/>
            <a:ext cx="2645555" cy="1872000"/>
          </a:xfrm>
          <a:prstGeom prst="rect">
            <a:avLst/>
          </a:prstGeom>
          <a:noFill/>
          <a:ln w="3175">
            <a:solidFill>
              <a:schemeClr val="accent1">
                <a:lumMod val="50000"/>
              </a:schemeClr>
            </a:solidFill>
          </a:ln>
        </p:spPr>
      </p:pic>
      <p:sp>
        <p:nvSpPr>
          <p:cNvPr id="29" name="TextBox 28"/>
          <p:cNvSpPr txBox="1"/>
          <p:nvPr/>
        </p:nvSpPr>
        <p:spPr>
          <a:xfrm>
            <a:off x="539552" y="836712"/>
            <a:ext cx="820891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ПОДАЕТСЯ </a:t>
            </a:r>
          </a:p>
          <a:p>
            <a:pPr algn="ctr"/>
            <a:r>
              <a:rPr lang="ru-RU" b="1" dirty="0" smtClean="0"/>
              <a:t>В УПОЛНОМОЧЕННУЮ ОРГАНИЗАЦИЮ</a:t>
            </a:r>
            <a:r>
              <a:rPr lang="en-US" b="1" dirty="0" smtClean="0"/>
              <a:t> </a:t>
            </a:r>
            <a:endParaRPr lang="ru-RU" b="1" dirty="0" smtClean="0"/>
          </a:p>
          <a:p>
            <a:pPr algn="ctr"/>
            <a:r>
              <a:rPr lang="ru-RU" b="1" dirty="0" smtClean="0"/>
              <a:t>ИЛИ ТЕРРИТОРИАЛЬНЫЙ ОРГАН</a:t>
            </a:r>
          </a:p>
          <a:p>
            <a:pPr algn="ctr"/>
            <a:r>
              <a:rPr lang="ru-RU" b="1" dirty="0" smtClean="0"/>
              <a:t>в течение 30 календарных дней с момента въезда</a:t>
            </a:r>
          </a:p>
          <a:p>
            <a:pPr algn="ctr"/>
            <a:r>
              <a:rPr lang="ru-RU" sz="2000" b="1" dirty="0" smtClean="0"/>
              <a:t> </a:t>
            </a:r>
            <a:endParaRPr lang="ru-RU" sz="2000" b="1" dirty="0"/>
          </a:p>
        </p:txBody>
      </p:sp>
      <p:sp>
        <p:nvSpPr>
          <p:cNvPr id="18" name="Стрелка вправо 17"/>
          <p:cNvSpPr/>
          <p:nvPr/>
        </p:nvSpPr>
        <p:spPr>
          <a:xfrm>
            <a:off x="4355976" y="4221088"/>
            <a:ext cx="64807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Picture 2" descr="image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4005064"/>
            <a:ext cx="648072" cy="936104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4788024" y="558924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Прохождение дактилоскопии</a:t>
            </a:r>
            <a:endParaRPr lang="ru-RU" sz="1200" dirty="0"/>
          </a:p>
        </p:txBody>
      </p:sp>
      <p:sp>
        <p:nvSpPr>
          <p:cNvPr id="34" name="Плюс 33"/>
          <p:cNvSpPr>
            <a:spLocks noChangeAspect="1"/>
          </p:cNvSpPr>
          <p:nvPr/>
        </p:nvSpPr>
        <p:spPr>
          <a:xfrm>
            <a:off x="5796136" y="4221088"/>
            <a:ext cx="396000" cy="3960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40960" cy="92211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Шаг 3. Уведомление ФМС России о привлечении </a:t>
            </a:r>
            <a:br>
              <a:rPr lang="ru-RU" sz="2400" dirty="0" smtClean="0"/>
            </a:br>
            <a:r>
              <a:rPr lang="ru-RU" sz="2400" dirty="0" smtClean="0"/>
              <a:t>к трудовой деятельности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1052736"/>
            <a:ext cx="8568952" cy="79208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Это необходимо сделать в течение  2 месяцев после получения патента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708920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Иностранный гражданин, который работает в организации, заключает трудовой договор с работодателем </a:t>
            </a:r>
          </a:p>
          <a:p>
            <a:pPr algn="ctr"/>
            <a:r>
              <a:rPr lang="ru-RU" sz="1200" dirty="0" smtClean="0"/>
              <a:t> </a:t>
            </a:r>
          </a:p>
          <a:p>
            <a:r>
              <a:rPr lang="ru-RU" sz="1200" dirty="0" smtClean="0"/>
              <a:t> 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2780928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i="1" dirty="0" smtClean="0"/>
              <a:t>Копию трудового договора иностранный гражданин приносит в миграционную службу или </a:t>
            </a:r>
          </a:p>
          <a:p>
            <a:pPr algn="ctr"/>
            <a:r>
              <a:rPr lang="ru-RU" sz="1200" i="1" dirty="0" smtClean="0"/>
              <a:t>отправляет на «Почте России»</a:t>
            </a:r>
          </a:p>
        </p:txBody>
      </p:sp>
      <p:pic>
        <p:nvPicPr>
          <p:cNvPr id="8" name="Picture 2" descr="image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403648" y="2132856"/>
            <a:ext cx="568355" cy="61200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1026" name="Picture 2" descr="C:\Users\igerasev\Desktop\contract-page-interface-symbol_318-32811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940152" y="2132856"/>
            <a:ext cx="612000" cy="61200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2050" name="Picture 2" descr="C:\Users\igerasev\Desktop\fms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2060848"/>
            <a:ext cx="1308458" cy="756000"/>
          </a:xfrm>
          <a:prstGeom prst="rect">
            <a:avLst/>
          </a:prstGeom>
          <a:noFill/>
        </p:spPr>
      </p:pic>
      <p:pic>
        <p:nvPicPr>
          <p:cNvPr id="2" name="Picture 2" descr="C:\Users\igerasev\Desktop\no_photo.jp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403648" y="5013176"/>
            <a:ext cx="549157" cy="5040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467544" y="5589240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Работодатель</a:t>
            </a:r>
            <a:r>
              <a:rPr lang="en-US" sz="1200" dirty="0" smtClean="0"/>
              <a:t> </a:t>
            </a:r>
            <a:r>
              <a:rPr lang="ru-RU" sz="1200" dirty="0" smtClean="0"/>
              <a:t>заполняет уведомление о найме на работу иностранного гражданина </a:t>
            </a:r>
          </a:p>
          <a:p>
            <a:pPr algn="ctr"/>
            <a:endParaRPr lang="ru-RU" sz="1200" dirty="0" smtClean="0"/>
          </a:p>
          <a:p>
            <a:r>
              <a:rPr lang="ru-RU" sz="1200" dirty="0" smtClean="0"/>
              <a:t> </a:t>
            </a:r>
            <a:endParaRPr lang="ru-RU" sz="1200" dirty="0"/>
          </a:p>
        </p:txBody>
      </p:sp>
      <p:pic>
        <p:nvPicPr>
          <p:cNvPr id="15" name="Picture 2" descr="C:\Users\igerasev\Desktop\contract-page-interface-symbol_318-32811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940152" y="4941168"/>
            <a:ext cx="612000" cy="61200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17" name="Скругленный прямоугольник 16"/>
          <p:cNvSpPr/>
          <p:nvPr/>
        </p:nvSpPr>
        <p:spPr>
          <a:xfrm>
            <a:off x="323528" y="4005064"/>
            <a:ext cx="8568952" cy="79208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Это необходимо сделать в течение  3 рабочих дней после заключения трудового договора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8" name="Picture 2" descr="C:\Users\igerasev\Desktop\fms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4869160"/>
            <a:ext cx="1308458" cy="756000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4355976" y="5661248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i="1" dirty="0" smtClean="0"/>
              <a:t>Уведомление можно принести в миграционную службу или отправить на «Почте России»</a:t>
            </a:r>
          </a:p>
        </p:txBody>
      </p:sp>
      <p:sp>
        <p:nvSpPr>
          <p:cNvPr id="20" name="Стрелка вправо 19"/>
          <p:cNvSpPr/>
          <p:nvPr/>
        </p:nvSpPr>
        <p:spPr>
          <a:xfrm>
            <a:off x="2339752" y="5013176"/>
            <a:ext cx="345638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2267744" y="2204864"/>
            <a:ext cx="352839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620688"/>
            <a:ext cx="6768752" cy="58092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Шаг 4. Срок действия и переоформление патента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1412776"/>
            <a:ext cx="842493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Патент выдается иностранному гражданину на срок до </a:t>
            </a:r>
            <a:r>
              <a:rPr lang="ru-RU" sz="2000" b="1" dirty="0" smtClean="0"/>
              <a:t>12 месяцев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pPr algn="just"/>
            <a:r>
              <a:rPr lang="ru-RU" sz="2000" dirty="0" smtClean="0"/>
              <a:t>Оплата патента производится в виде фиксированного авансового платежа ежемесячно или на более продолжительный срок.</a:t>
            </a:r>
          </a:p>
          <a:p>
            <a:endParaRPr lang="ru-RU" sz="2000" dirty="0" smtClean="0"/>
          </a:p>
          <a:p>
            <a:pPr algn="just"/>
            <a:r>
              <a:rPr lang="ru-RU" sz="2000" dirty="0" smtClean="0"/>
              <a:t>Срок действия патента прекращается в случае неуплаты фиксированного авансового платежа за следующий период.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По истечении </a:t>
            </a:r>
            <a:r>
              <a:rPr lang="ru-RU" sz="2000" b="1" dirty="0" smtClean="0"/>
              <a:t>12 месяцев </a:t>
            </a:r>
            <a:r>
              <a:rPr lang="ru-RU" sz="2000" dirty="0" smtClean="0"/>
              <a:t>иностранный гражданин может переоформить патент еще на </a:t>
            </a:r>
            <a:r>
              <a:rPr lang="ru-RU" sz="2000" b="1" dirty="0" smtClean="0"/>
              <a:t>12 месяцев </a:t>
            </a:r>
            <a:r>
              <a:rPr lang="ru-RU" sz="2000" dirty="0" smtClean="0"/>
              <a:t>без выезда из России.</a:t>
            </a:r>
          </a:p>
          <a:p>
            <a:pPr algn="just"/>
            <a:endParaRPr lang="ru-RU" sz="2000" dirty="0" smtClean="0"/>
          </a:p>
          <a:p>
            <a:endParaRPr lang="ru-RU" dirty="0" smtClean="0"/>
          </a:p>
          <a:p>
            <a:r>
              <a:rPr lang="ru-RU" sz="1200" dirty="0" smtClean="0"/>
              <a:t> </a:t>
            </a:r>
            <a:endParaRPr lang="ru-RU" sz="1200" dirty="0"/>
          </a:p>
        </p:txBody>
      </p:sp>
      <p:pic>
        <p:nvPicPr>
          <p:cNvPr id="1026" name="Picture 2" descr="C:\Users\igerasev\Desktop\calendar-interface-symbol-tool_318-58214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20272" y="5229200"/>
            <a:ext cx="1296000" cy="12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496944" cy="64807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Шаг 5. Ответственность иностранного гражданина и его работодателя за нарушение миграционного законодательства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980728"/>
            <a:ext cx="842493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Если иностранный гражданин:</a:t>
            </a:r>
          </a:p>
          <a:p>
            <a:pPr algn="just">
              <a:buFontTx/>
              <a:buChar char="-"/>
            </a:pPr>
            <a:r>
              <a:rPr lang="ru-RU" dirty="0" smtClean="0"/>
              <a:t> </a:t>
            </a:r>
            <a:r>
              <a:rPr lang="ru-RU" sz="1600" dirty="0" smtClean="0"/>
              <a:t>работает без патента,</a:t>
            </a:r>
          </a:p>
          <a:p>
            <a:pPr algn="just">
              <a:buFontTx/>
              <a:buChar char="-"/>
            </a:pPr>
            <a:r>
              <a:rPr lang="ru-RU" sz="1600" dirty="0" smtClean="0"/>
              <a:t> работает не в том регионе, где получил патент,</a:t>
            </a:r>
          </a:p>
          <a:p>
            <a:pPr algn="just">
              <a:buFontTx/>
              <a:buChar char="-"/>
            </a:pPr>
            <a:r>
              <a:rPr lang="ru-RU" sz="1600" dirty="0" smtClean="0"/>
              <a:t> работает по профессии, не указанной в патенте,</a:t>
            </a:r>
          </a:p>
          <a:p>
            <a:pPr algn="just">
              <a:buFontTx/>
              <a:buChar char="-"/>
            </a:pPr>
            <a:r>
              <a:rPr lang="ru-RU" sz="1600" dirty="0" smtClean="0"/>
              <a:t> превышает срок  законного нахождения в России (</a:t>
            </a:r>
            <a:r>
              <a:rPr lang="ru-RU" sz="1600" b="1" dirty="0" smtClean="0"/>
              <a:t>90 суток </a:t>
            </a:r>
            <a:r>
              <a:rPr lang="ru-RU" sz="1600" dirty="0" smtClean="0"/>
              <a:t>в течение каждого периода (</a:t>
            </a:r>
            <a:r>
              <a:rPr lang="ru-RU" sz="1600" b="1" dirty="0" smtClean="0"/>
              <a:t>180 суток</a:t>
            </a:r>
            <a:r>
              <a:rPr lang="ru-RU" sz="1600" dirty="0" smtClean="0"/>
              <a:t>) и не обратился за продлением в ФМС России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b="1" dirty="0" smtClean="0"/>
          </a:p>
          <a:p>
            <a:pPr algn="just"/>
            <a:r>
              <a:rPr lang="ru-RU" b="1" dirty="0" smtClean="0"/>
              <a:t>Если работодатель:</a:t>
            </a:r>
          </a:p>
          <a:p>
            <a:pPr algn="just">
              <a:buFontTx/>
              <a:buChar char="-"/>
            </a:pPr>
            <a:r>
              <a:rPr lang="ru-RU" dirty="0" smtClean="0"/>
              <a:t> </a:t>
            </a:r>
            <a:r>
              <a:rPr lang="ru-RU" sz="1600" dirty="0" smtClean="0"/>
              <a:t>нанял на работу иностранного гражданина без патента,</a:t>
            </a:r>
          </a:p>
          <a:p>
            <a:pPr algn="just">
              <a:buFontTx/>
              <a:buChar char="-"/>
            </a:pPr>
            <a:r>
              <a:rPr lang="ru-RU" sz="1600" dirty="0" smtClean="0"/>
              <a:t> использует труд иностранного гражданина не по профессии, указанной в патенте,</a:t>
            </a:r>
          </a:p>
          <a:p>
            <a:pPr algn="just">
              <a:buFontTx/>
              <a:buChar char="-"/>
            </a:pPr>
            <a:r>
              <a:rPr lang="ru-RU" sz="1600" dirty="0" smtClean="0"/>
              <a:t> использует труд иностранного гражданина, получившего патент в другом регионе,</a:t>
            </a:r>
          </a:p>
          <a:p>
            <a:pPr algn="just">
              <a:buFontTx/>
              <a:buChar char="-"/>
            </a:pPr>
            <a:r>
              <a:rPr lang="ru-RU" sz="1600" dirty="0" smtClean="0"/>
              <a:t> не уведомил миграционную службу о приеме иностранного гражданина на работу</a:t>
            </a:r>
          </a:p>
          <a:p>
            <a:pPr algn="just">
              <a:buFontTx/>
              <a:buChar char="-"/>
            </a:pPr>
            <a:endParaRPr lang="ru-RU" dirty="0" smtClean="0"/>
          </a:p>
          <a:p>
            <a:pPr algn="just"/>
            <a:endParaRPr lang="ru-RU" sz="2000" dirty="0" smtClean="0"/>
          </a:p>
          <a:p>
            <a:pPr algn="just"/>
            <a:endParaRPr lang="ru-RU" sz="2000" b="1" i="1" dirty="0" smtClean="0"/>
          </a:p>
          <a:p>
            <a:pPr algn="just"/>
            <a:endParaRPr lang="ru-RU" b="1" i="1" dirty="0" smtClean="0"/>
          </a:p>
          <a:p>
            <a:pPr algn="just"/>
            <a:r>
              <a:rPr lang="ru-RU" b="1" i="1" dirty="0" smtClean="0"/>
              <a:t>Внимание! Документы оформляются только в миграционной службе или в уполномоченной субъектом Российской Федерации организации.</a:t>
            </a:r>
            <a:endParaRPr lang="ru-RU" dirty="0"/>
          </a:p>
        </p:txBody>
      </p:sp>
      <p:sp>
        <p:nvSpPr>
          <p:cNvPr id="6" name="Молния 5"/>
          <p:cNvSpPr/>
          <p:nvPr/>
        </p:nvSpPr>
        <p:spPr>
          <a:xfrm>
            <a:off x="7632433" y="1016825"/>
            <a:ext cx="914400" cy="914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283968" y="2636912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355976" y="4941168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2924944"/>
            <a:ext cx="8784976" cy="57606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Штраф до 7 тыс. рублей вплоть до выдворения и закрытия въезда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 10 лет в Россию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5229200"/>
            <a:ext cx="8784976" cy="64807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Штраф до 1 млн. рублей за каждого иностранного гражданина вплоть до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приостановления деятельности организации до 3 месяцев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2482</TotalTime>
  <Words>625</Words>
  <Application>Microsoft Office PowerPoint</Application>
  <PresentationFormat>Экран (4:3)</PresentationFormat>
  <Paragraphs>86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</vt:lpstr>
      <vt:lpstr>Franklin Gothic Book</vt:lpstr>
      <vt:lpstr>Perpetua</vt:lpstr>
      <vt:lpstr>Wingdings 2</vt:lpstr>
      <vt:lpstr>Справедливость</vt:lpstr>
      <vt:lpstr>ОФОРМЛЕНИЕ ПАТЕНТА НА РАБОТУ ИНОСТРАННОМУ ГРАЖДАНИНУ</vt:lpstr>
      <vt:lpstr>Шаг 1. Иностранный гражданин приехал в Россию  из безвизовой страны</vt:lpstr>
      <vt:lpstr>Шаг 2. Оформление пакета документов, оплата и получение патента</vt:lpstr>
      <vt:lpstr>Шаг 3. Уведомление ФМС России о привлечении  к трудовой деятельности</vt:lpstr>
      <vt:lpstr>Шаг 4. Срок действия и переоформление патента</vt:lpstr>
      <vt:lpstr>Шаг 5. Ответственность иностранного гражданина и его работодателя за нарушение миграционного законодательства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ПАТЕНТ</dc:title>
  <dc:creator>kgordeeva</dc:creator>
  <cp:lastModifiedBy>User</cp:lastModifiedBy>
  <cp:revision>61</cp:revision>
  <dcterms:created xsi:type="dcterms:W3CDTF">2015-08-14T12:54:37Z</dcterms:created>
  <dcterms:modified xsi:type="dcterms:W3CDTF">2019-04-16T06:50:16Z</dcterms:modified>
</cp:coreProperties>
</file>